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71" r:id="rId2"/>
    <p:sldId id="272" r:id="rId3"/>
    <p:sldId id="273" r:id="rId4"/>
    <p:sldId id="274" r:id="rId5"/>
    <p:sldId id="275" r:id="rId6"/>
    <p:sldId id="280" r:id="rId7"/>
    <p:sldId id="278" r:id="rId8"/>
    <p:sldId id="279" r:id="rId9"/>
    <p:sldId id="256" r:id="rId10"/>
    <p:sldId id="276" r:id="rId11"/>
    <p:sldId id="277" r:id="rId12"/>
    <p:sldId id="263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32E9-C932-4AE6-9426-F4B3377117D8}" type="datetimeFigureOut">
              <a:rPr lang="en-US" smtClean="0"/>
              <a:t>7/27/2015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9069-82D6-480F-9B71-6D47A27D92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813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32E9-C932-4AE6-9426-F4B3377117D8}" type="datetimeFigureOut">
              <a:rPr lang="en-US" smtClean="0"/>
              <a:t>7/27/2015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9069-82D6-480F-9B71-6D47A27D92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076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32E9-C932-4AE6-9426-F4B3377117D8}" type="datetimeFigureOut">
              <a:rPr lang="en-US" smtClean="0"/>
              <a:t>7/27/2015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9069-82D6-480F-9B71-6D47A27D92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454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32E9-C932-4AE6-9426-F4B3377117D8}" type="datetimeFigureOut">
              <a:rPr lang="en-US" smtClean="0"/>
              <a:t>7/27/2015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9069-82D6-480F-9B71-6D47A27D92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988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32E9-C932-4AE6-9426-F4B3377117D8}" type="datetimeFigureOut">
              <a:rPr lang="en-US" smtClean="0"/>
              <a:t>7/27/2015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9069-82D6-480F-9B71-6D47A27D92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6825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32E9-C932-4AE6-9426-F4B3377117D8}" type="datetimeFigureOut">
              <a:rPr lang="en-US" smtClean="0"/>
              <a:t>7/27/2015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9069-82D6-480F-9B71-6D47A27D92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931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32E9-C932-4AE6-9426-F4B3377117D8}" type="datetimeFigureOut">
              <a:rPr lang="en-US" smtClean="0"/>
              <a:t>7/27/2015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9069-82D6-480F-9B71-6D47A27D92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816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32E9-C932-4AE6-9426-F4B3377117D8}" type="datetimeFigureOut">
              <a:rPr lang="en-US" smtClean="0"/>
              <a:t>7/27/2015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9069-82D6-480F-9B71-6D47A27D92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296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32E9-C932-4AE6-9426-F4B3377117D8}" type="datetimeFigureOut">
              <a:rPr lang="en-US" smtClean="0"/>
              <a:t>7/27/2015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9069-82D6-480F-9B71-6D47A27D92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61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32E9-C932-4AE6-9426-F4B3377117D8}" type="datetimeFigureOut">
              <a:rPr lang="en-US" smtClean="0"/>
              <a:t>7/27/2015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9069-82D6-480F-9B71-6D47A27D92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98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32E9-C932-4AE6-9426-F4B3377117D8}" type="datetimeFigureOut">
              <a:rPr lang="en-US" smtClean="0"/>
              <a:t>7/27/2015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9069-82D6-480F-9B71-6D47A27D92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67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32E9-C932-4AE6-9426-F4B3377117D8}" type="datetimeFigureOut">
              <a:rPr lang="en-US" smtClean="0"/>
              <a:t>7/27/2015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9069-82D6-480F-9B71-6D47A27D92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1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32E9-C932-4AE6-9426-F4B3377117D8}" type="datetimeFigureOut">
              <a:rPr lang="en-US" smtClean="0"/>
              <a:t>7/27/2015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9069-82D6-480F-9B71-6D47A27D92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00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32E9-C932-4AE6-9426-F4B3377117D8}" type="datetimeFigureOut">
              <a:rPr lang="en-US" smtClean="0"/>
              <a:t>7/27/2015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9069-82D6-480F-9B71-6D47A27D92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336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32E9-C932-4AE6-9426-F4B3377117D8}" type="datetimeFigureOut">
              <a:rPr lang="en-US" smtClean="0"/>
              <a:t>7/27/2015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9069-82D6-480F-9B71-6D47A27D92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882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32E9-C932-4AE6-9426-F4B3377117D8}" type="datetimeFigureOut">
              <a:rPr lang="en-US" smtClean="0"/>
              <a:t>7/27/2015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9069-82D6-480F-9B71-6D47A27D92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550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932E9-C932-4AE6-9426-F4B3377117D8}" type="datetimeFigureOut">
              <a:rPr lang="en-US" smtClean="0"/>
              <a:t>7/27/2015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7019069-82D6-480F-9B71-6D47A27D92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02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4761" y="327560"/>
            <a:ext cx="8394865" cy="5257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Oakland Community College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Playing by the numbers….</a:t>
            </a:r>
            <a:br>
              <a:rPr lang="en-US" sz="4000" dirty="0" smtClean="0"/>
            </a:br>
            <a:r>
              <a:rPr lang="en-US" sz="4000" dirty="0" smtClean="0"/>
              <a:t>Data driven decisions….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5390" y="4892435"/>
            <a:ext cx="7766936" cy="1096899"/>
          </a:xfrm>
        </p:spPr>
        <p:txBody>
          <a:bodyPr>
            <a:noAutofit/>
          </a:bodyPr>
          <a:lstStyle/>
          <a:p>
            <a:endParaRPr lang="en-US" sz="2000" dirty="0" smtClean="0"/>
          </a:p>
          <a:p>
            <a:pPr algn="l"/>
            <a:r>
              <a:rPr lang="en-US" sz="3200" dirty="0" smtClean="0"/>
              <a:t>Doesn’t Mr. Perkins just give us money?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827" y="2847703"/>
            <a:ext cx="3577936" cy="24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0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210" y="592447"/>
            <a:ext cx="8596668" cy="1320800"/>
          </a:xfrm>
        </p:spPr>
        <p:txBody>
          <a:bodyPr>
            <a:noAutofit/>
          </a:bodyPr>
          <a:lstStyle/>
          <a:p>
            <a:r>
              <a:rPr lang="en-US" dirty="0"/>
              <a:t>Seasonal Doses of Data  . . . </a:t>
            </a:r>
            <a:br>
              <a:rPr lang="en-US" dirty="0"/>
            </a:br>
            <a:r>
              <a:rPr lang="en-US" dirty="0"/>
              <a:t>				      	  Repetition Over Time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570456" y="1242291"/>
            <a:ext cx="9594822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US" sz="24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FALL – PROE Data (November)</a:t>
            </a:r>
            <a:endParaRPr lang="en-US" dirty="0"/>
          </a:p>
          <a:p>
            <a:pPr lvl="2"/>
            <a:r>
              <a:rPr lang="en-US" sz="2000" dirty="0" smtClean="0"/>
              <a:t>Program </a:t>
            </a:r>
            <a:r>
              <a:rPr lang="en-US" sz="2000" dirty="0"/>
              <a:t>Coordinators and Deans Whose Programs Are Due for </a:t>
            </a:r>
            <a:r>
              <a:rPr lang="en-US" sz="2000" dirty="0" smtClean="0"/>
              <a:t>Review</a:t>
            </a:r>
            <a:endParaRPr lang="en-US" sz="2000" dirty="0"/>
          </a:p>
          <a:p>
            <a:pPr lvl="2"/>
            <a:r>
              <a:rPr lang="en-US" sz="2000" dirty="0" smtClean="0"/>
              <a:t>Focus </a:t>
            </a:r>
            <a:r>
              <a:rPr lang="en-US" sz="2000" dirty="0"/>
              <a:t>on Student, Faculty, Advisory Committee Perceptions, </a:t>
            </a:r>
            <a:r>
              <a:rPr lang="en-US" sz="2000" dirty="0" smtClean="0"/>
              <a:t>CPI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</a:rPr>
              <a:t>		</a:t>
            </a:r>
            <a:endParaRPr lang="en-US" sz="22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WINTER – Annual Perkins Meeting (February)</a:t>
            </a:r>
            <a:r>
              <a:rPr lang="en-US" sz="2200" dirty="0"/>
              <a:t>	</a:t>
            </a:r>
          </a:p>
          <a:p>
            <a:pPr lvl="3"/>
            <a:r>
              <a:rPr lang="en-US" sz="2000" dirty="0" smtClean="0"/>
              <a:t>All Program Coordinators and Deans </a:t>
            </a:r>
          </a:p>
          <a:p>
            <a:pPr lvl="3"/>
            <a:r>
              <a:rPr lang="en-US" sz="2000" dirty="0" smtClean="0"/>
              <a:t>Focus on Numerator and Denominator Counts, Percentages, Explain CPI</a:t>
            </a:r>
          </a:p>
          <a:p>
            <a:pPr lvl="3"/>
            <a:r>
              <a:rPr lang="en-US" sz="2000" dirty="0" smtClean="0"/>
              <a:t>“CPI Spotlight” – Targeted Training on one CPI per year</a:t>
            </a:r>
            <a:endParaRPr lang="en-US" sz="1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10" y="4685025"/>
            <a:ext cx="1274174" cy="12680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5833" y="1572330"/>
            <a:ext cx="1053919" cy="115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1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Seasonal Doses of Data  . . . </a:t>
            </a:r>
            <a:br>
              <a:rPr lang="en-US" dirty="0"/>
            </a:br>
            <a:r>
              <a:rPr lang="en-US" dirty="0"/>
              <a:t>				      	  Repetition Over Time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930400"/>
            <a:ext cx="9749201" cy="45667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dirty="0">
                <a:solidFill>
                  <a:schemeClr val="accent6"/>
                </a:solidFill>
              </a:rPr>
              <a:t>SPRING – Program Application (April)</a:t>
            </a:r>
          </a:p>
          <a:p>
            <a:pPr lvl="1"/>
            <a:r>
              <a:rPr lang="en-US" sz="2400" dirty="0"/>
              <a:t>Program Coordinators and Deans Seeking Perkins Project Funds</a:t>
            </a:r>
          </a:p>
          <a:p>
            <a:pPr lvl="1"/>
            <a:r>
              <a:rPr lang="en-US" sz="2400" dirty="0"/>
              <a:t>Focus on Function Codes and CPI</a:t>
            </a:r>
          </a:p>
          <a:p>
            <a:pPr lvl="1"/>
            <a:r>
              <a:rPr lang="en-US" sz="2400" dirty="0"/>
              <a:t>“How will this activity impact success in one or more of the Core Indicator areas?”	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600" dirty="0">
                <a:solidFill>
                  <a:srgbClr val="FF0000"/>
                </a:solidFill>
              </a:rPr>
              <a:t>SUMMER – Final Narratives (July)</a:t>
            </a:r>
          </a:p>
          <a:p>
            <a:r>
              <a:rPr lang="en-US" sz="2400" dirty="0"/>
              <a:t>Program Coordinators and Deans Running Perkins </a:t>
            </a:r>
            <a:r>
              <a:rPr lang="en-US" sz="2400" dirty="0" smtClean="0"/>
              <a:t>Projects Focus </a:t>
            </a:r>
            <a:r>
              <a:rPr lang="en-US" sz="2400" dirty="0"/>
              <a:t>on Function Codes and </a:t>
            </a:r>
            <a:r>
              <a:rPr lang="en-US" sz="2400" dirty="0" smtClean="0"/>
              <a:t>CPI</a:t>
            </a:r>
          </a:p>
          <a:p>
            <a:r>
              <a:rPr lang="en-US" sz="2400" dirty="0" smtClean="0"/>
              <a:t>“What </a:t>
            </a:r>
            <a:r>
              <a:rPr lang="en-US" sz="2400" dirty="0"/>
              <a:t>Core Performance Indicators were impacted by this activity?  </a:t>
            </a:r>
          </a:p>
          <a:p>
            <a:r>
              <a:rPr lang="en-US" sz="2400" dirty="0"/>
              <a:t>Please be as specific as possible regarding measurable outcomes.”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76" y="2631712"/>
            <a:ext cx="804742" cy="14692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991" y="3595604"/>
            <a:ext cx="1014937" cy="101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7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590797"/>
            <a:ext cx="9393382" cy="576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Follow-Up Visits and “House Calls”</a:t>
            </a:r>
          </a:p>
          <a:p>
            <a:endParaRPr lang="en-US" dirty="0" smtClean="0"/>
          </a:p>
          <a:p>
            <a:r>
              <a:rPr lang="en-US" sz="2200" dirty="0" smtClean="0"/>
              <a:t>Reinforcing the Positives</a:t>
            </a:r>
          </a:p>
          <a:p>
            <a:pPr marL="742950" lvl="1" indent="-285750" defTabSz="4572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Pointing out Successes</a:t>
            </a:r>
          </a:p>
          <a:p>
            <a:pPr marL="742950" lvl="1" indent="-285750" defTabSz="4572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Focusing on Goals/Steps Toward Improvement</a:t>
            </a:r>
          </a:p>
          <a:p>
            <a:endParaRPr lang="en-US" sz="2200" dirty="0"/>
          </a:p>
          <a:p>
            <a:r>
              <a:rPr lang="en-US" sz="2200" dirty="0" smtClean="0"/>
              <a:t>Watching for Gaps</a:t>
            </a:r>
          </a:p>
          <a:p>
            <a:pPr marL="742950" lvl="1" indent="-285750" defTabSz="4572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What’s Missing from Reports/Applications?</a:t>
            </a:r>
          </a:p>
          <a:p>
            <a:pPr marL="742950" lvl="1" indent="-285750" defTabSz="4572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Emails, Phone Calls, Drop-in Visits</a:t>
            </a:r>
          </a:p>
          <a:p>
            <a:endParaRPr lang="en-US" sz="2200" dirty="0"/>
          </a:p>
          <a:p>
            <a:r>
              <a:rPr lang="en-US" sz="2200" dirty="0" smtClean="0"/>
              <a:t>Calling in the Specialist</a:t>
            </a:r>
          </a:p>
          <a:p>
            <a:pPr marL="742950" lvl="1" indent="-285750" defTabSz="4572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Referrals to Institutional Research</a:t>
            </a:r>
          </a:p>
          <a:p>
            <a:endParaRPr lang="en-US" dirty="0" smtClean="0"/>
          </a:p>
          <a:p>
            <a:r>
              <a:rPr lang="en-US" sz="2200" dirty="0" smtClean="0"/>
              <a:t>Future Advancements</a:t>
            </a:r>
          </a:p>
          <a:p>
            <a:pPr marL="742950" lvl="1" indent="-285750" defTabSz="4572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Longitudinal/Trend Data	</a:t>
            </a:r>
          </a:p>
        </p:txBody>
      </p:sp>
      <p:sp>
        <p:nvSpPr>
          <p:cNvPr id="3" name="AutoShape 2" descr="Image result for lucy the doctor is in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716" y="1225818"/>
            <a:ext cx="3514534" cy="4901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95459" y="2357252"/>
            <a:ext cx="1911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Data Help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63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3137" y="1359507"/>
            <a:ext cx="7766936" cy="1646302"/>
          </a:xfrm>
        </p:spPr>
        <p:txBody>
          <a:bodyPr/>
          <a:lstStyle/>
          <a:p>
            <a:pPr algn="ctr"/>
            <a:r>
              <a:rPr lang="en-US" dirty="0" smtClean="0"/>
              <a:t>Kellogg Community College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0" y="3562598"/>
            <a:ext cx="7766936" cy="27432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Perkins Data- </a:t>
            </a:r>
          </a:p>
          <a:p>
            <a:pPr algn="ctr"/>
            <a:r>
              <a:rPr lang="en-US" sz="4000" dirty="0"/>
              <a:t>B</a:t>
            </a:r>
            <a:r>
              <a:rPr lang="en-US" sz="4000" dirty="0" smtClean="0"/>
              <a:t>eyond </a:t>
            </a:r>
            <a:r>
              <a:rPr lang="en-US" sz="4000" dirty="0"/>
              <a:t>an </a:t>
            </a:r>
            <a:r>
              <a:rPr lang="en-US" sz="4000" dirty="0" smtClean="0"/>
              <a:t>Exercise </a:t>
            </a:r>
            <a:endParaRPr lang="en-US" sz="4000" dirty="0"/>
          </a:p>
          <a:p>
            <a:pPr algn="ctr"/>
            <a:r>
              <a:rPr lang="en-US" sz="4000" dirty="0"/>
              <a:t>in </a:t>
            </a:r>
            <a:r>
              <a:rPr lang="en-US" sz="4000" dirty="0" smtClean="0"/>
              <a:t>Compliance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852" y="2277660"/>
            <a:ext cx="2863685" cy="286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5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Perkins in Context -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02449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Understanding what and why, not just the how. . . </a:t>
            </a:r>
          </a:p>
          <a:p>
            <a:r>
              <a:rPr lang="en-US" sz="2800" dirty="0" smtClean="0"/>
              <a:t>Telling the Perkins story . . . . . . </a:t>
            </a:r>
          </a:p>
          <a:p>
            <a:r>
              <a:rPr lang="en-US" sz="2800" dirty="0" smtClean="0"/>
              <a:t>Annual distribution of Perkins data reports - January</a:t>
            </a:r>
          </a:p>
          <a:p>
            <a:pPr lvl="1"/>
            <a:r>
              <a:rPr lang="en-US" sz="2400" dirty="0" smtClean="0"/>
              <a:t>Institutional &amp; by Dept.</a:t>
            </a:r>
          </a:p>
          <a:p>
            <a:pPr lvl="1"/>
            <a:r>
              <a:rPr lang="en-US" sz="2400" dirty="0" smtClean="0"/>
              <a:t>Detailed at the program level one year</a:t>
            </a:r>
          </a:p>
          <a:p>
            <a:pPr lvl="1"/>
            <a:r>
              <a:rPr lang="en-US" sz="2400" dirty="0" smtClean="0"/>
              <a:t>Longitudinal 5 years</a:t>
            </a:r>
          </a:p>
          <a:p>
            <a:pPr lvl="1"/>
            <a:r>
              <a:rPr lang="en-US" sz="2400" dirty="0" smtClean="0"/>
              <a:t>State goal comparison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113" y="3444872"/>
            <a:ext cx="22479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8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Perkins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44952"/>
            <a:ext cx="8596668" cy="3880773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Annual planning meeting – March</a:t>
            </a:r>
          </a:p>
          <a:p>
            <a:pPr lvl="1"/>
            <a:r>
              <a:rPr lang="en-US" sz="3200" dirty="0" smtClean="0"/>
              <a:t>Entire Occupational Division</a:t>
            </a:r>
          </a:p>
          <a:p>
            <a:pPr lvl="1"/>
            <a:r>
              <a:rPr lang="en-US" sz="3200" dirty="0" smtClean="0"/>
              <a:t>Overview of data</a:t>
            </a:r>
          </a:p>
          <a:p>
            <a:pPr lvl="1"/>
            <a:r>
              <a:rPr lang="en-US" sz="3200" dirty="0" smtClean="0"/>
              <a:t>Strategies for improvement</a:t>
            </a:r>
          </a:p>
          <a:p>
            <a:pPr lvl="1"/>
            <a:r>
              <a:rPr lang="en-US" sz="3200" dirty="0" smtClean="0"/>
              <a:t>Timeline and Process</a:t>
            </a:r>
          </a:p>
          <a:p>
            <a:r>
              <a:rPr lang="en-US" sz="3600" dirty="0" smtClean="0"/>
              <a:t>Decision Committee – April/May</a:t>
            </a:r>
          </a:p>
          <a:p>
            <a:pPr lvl="1"/>
            <a:r>
              <a:rPr lang="en-US" sz="3200" dirty="0" smtClean="0"/>
              <a:t>Deans, Dept. Directors, Occ. Faculty, IR, IS,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8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Perkins Data Cont. 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31197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Informs annual department reports - October</a:t>
            </a:r>
          </a:p>
          <a:p>
            <a:r>
              <a:rPr lang="en-US" sz="2800" dirty="0" smtClean="0"/>
              <a:t>Quality, viability, cost</a:t>
            </a:r>
          </a:p>
          <a:p>
            <a:pPr lvl="1"/>
            <a:r>
              <a:rPr lang="en-US" sz="2400" dirty="0" smtClean="0"/>
              <a:t>1P1, 2P1, 3P1</a:t>
            </a:r>
          </a:p>
          <a:p>
            <a:pPr lvl="1"/>
            <a:r>
              <a:rPr lang="en-US" sz="2400" dirty="0" smtClean="0"/>
              <a:t>Program and course enrollment, course success</a:t>
            </a:r>
          </a:p>
          <a:p>
            <a:pPr lvl="1"/>
            <a:r>
              <a:rPr lang="en-US" sz="2400" dirty="0" smtClean="0"/>
              <a:t>Cost to educate report</a:t>
            </a:r>
          </a:p>
          <a:p>
            <a:pPr lvl="1"/>
            <a:r>
              <a:rPr lang="en-US" sz="2400" dirty="0" smtClean="0"/>
              <a:t>Annual department goals</a:t>
            </a:r>
          </a:p>
          <a:p>
            <a:r>
              <a:rPr lang="en-US" sz="2800" dirty="0" smtClean="0"/>
              <a:t>Division Report - November</a:t>
            </a:r>
          </a:p>
          <a:p>
            <a:r>
              <a:rPr lang="en-US" sz="2800" dirty="0" smtClean="0"/>
              <a:t>State of the Institution Report - December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47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700" dirty="0"/>
              <a:t>Educating the </a:t>
            </a:r>
            <a:r>
              <a:rPr lang="en-US" sz="6700" dirty="0" smtClean="0"/>
              <a:t>College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33078"/>
            <a:ext cx="8596668" cy="3880773"/>
          </a:xfrm>
        </p:spPr>
        <p:txBody>
          <a:bodyPr>
            <a:noAutofit/>
          </a:bodyPr>
          <a:lstStyle/>
          <a:p>
            <a:r>
              <a:rPr lang="en-US" sz="3600" dirty="0" smtClean="0"/>
              <a:t>Who……</a:t>
            </a:r>
          </a:p>
          <a:p>
            <a:pPr lvl="1"/>
            <a:r>
              <a:rPr lang="en-US" sz="3200" dirty="0" smtClean="0"/>
              <a:t>needs to know</a:t>
            </a:r>
          </a:p>
          <a:p>
            <a:r>
              <a:rPr lang="en-US" sz="3600" dirty="0" smtClean="0"/>
              <a:t>What……</a:t>
            </a:r>
          </a:p>
          <a:p>
            <a:pPr lvl="1"/>
            <a:r>
              <a:rPr lang="en-US" sz="3200" dirty="0" smtClean="0"/>
              <a:t>do they need to know</a:t>
            </a:r>
          </a:p>
          <a:p>
            <a:pPr lvl="1"/>
            <a:r>
              <a:rPr lang="en-US" sz="3200" dirty="0" smtClean="0"/>
              <a:t>are they going to be responsible for</a:t>
            </a:r>
          </a:p>
          <a:p>
            <a:r>
              <a:rPr lang="en-US" sz="3600" dirty="0" smtClean="0"/>
              <a:t> When…..</a:t>
            </a:r>
          </a:p>
          <a:p>
            <a:pPr lvl="1"/>
            <a:r>
              <a:rPr lang="en-US" sz="3200" dirty="0" smtClean="0"/>
              <a:t>do we start</a:t>
            </a:r>
          </a:p>
        </p:txBody>
      </p:sp>
    </p:spTree>
    <p:extLst>
      <p:ext uri="{BB962C8B-B14F-4D97-AF65-F5344CB8AC3E}">
        <p14:creationId xmlns:p14="http://schemas.microsoft.com/office/powerpoint/2010/main" val="335278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Painting by the </a:t>
            </a:r>
            <a:r>
              <a:rPr lang="en-US" sz="4800" dirty="0" smtClean="0"/>
              <a:t>Numbers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38075"/>
            <a:ext cx="8596668" cy="3880773"/>
          </a:xfrm>
        </p:spPr>
        <p:txBody>
          <a:bodyPr/>
          <a:lstStyle/>
          <a:p>
            <a:r>
              <a:rPr lang="en-US" sz="3600" dirty="0"/>
              <a:t>Explain core indicators</a:t>
            </a:r>
          </a:p>
          <a:p>
            <a:r>
              <a:rPr lang="en-US" sz="3600" dirty="0"/>
              <a:t>Finding data</a:t>
            </a:r>
          </a:p>
          <a:p>
            <a:r>
              <a:rPr lang="en-US" sz="3600" dirty="0"/>
              <a:t>Helping the college do better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437" y="3860400"/>
            <a:ext cx="4646005" cy="239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30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The Team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16205"/>
            <a:ext cx="8596668" cy="3880773"/>
          </a:xfrm>
        </p:spPr>
        <p:txBody>
          <a:bodyPr>
            <a:noAutofit/>
          </a:bodyPr>
          <a:lstStyle/>
          <a:p>
            <a:r>
              <a:rPr lang="en-US" sz="3200" dirty="0" smtClean="0"/>
              <a:t>Dean-Local Leadership</a:t>
            </a:r>
          </a:p>
          <a:p>
            <a:r>
              <a:rPr lang="en-US" sz="3200" dirty="0" smtClean="0"/>
              <a:t>Business Manager</a:t>
            </a:r>
          </a:p>
          <a:p>
            <a:r>
              <a:rPr lang="en-US" sz="3200" dirty="0" smtClean="0"/>
              <a:t>Purchasing Department</a:t>
            </a:r>
          </a:p>
          <a:p>
            <a:r>
              <a:rPr lang="en-US" sz="3200" dirty="0" smtClean="0"/>
              <a:t>Special Populations Leadership</a:t>
            </a:r>
          </a:p>
          <a:p>
            <a:r>
              <a:rPr lang="en-US" sz="3200" dirty="0" smtClean="0"/>
              <a:t>Equipment </a:t>
            </a:r>
          </a:p>
          <a:p>
            <a:r>
              <a:rPr lang="en-US" sz="3200" dirty="0" smtClean="0"/>
              <a:t>Clerical assistance</a:t>
            </a:r>
          </a:p>
          <a:p>
            <a:r>
              <a:rPr lang="en-US" sz="3200" dirty="0" smtClean="0"/>
              <a:t>All others welcome!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7144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947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Henry Ford College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946" y="1930400"/>
            <a:ext cx="9594823" cy="171532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51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Linking Perkins, Program Review, and Planning</a:t>
            </a:r>
          </a:p>
          <a:p>
            <a:pPr marL="0" indent="0">
              <a:buNone/>
            </a:pPr>
            <a:endParaRPr lang="en-US" sz="3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3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Or, Why Throwing Darts is </a:t>
            </a:r>
            <a:r>
              <a:rPr lang="en-US" sz="3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NOT </a:t>
            </a:r>
            <a:r>
              <a:rPr lang="en-US" sz="3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Sanctioned Planning </a:t>
            </a:r>
            <a:r>
              <a:rPr lang="en-US" sz="3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Method</a:t>
            </a:r>
            <a:endParaRPr lang="en-US" sz="3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016" y="3645725"/>
            <a:ext cx="3030530" cy="303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6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Perkins Processes at HFC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65663"/>
            <a:ext cx="8596668" cy="46757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 smtClean="0"/>
              <a:t>Former Process</a:t>
            </a:r>
          </a:p>
          <a:p>
            <a:r>
              <a:rPr lang="en-US" sz="2400" dirty="0" smtClean="0"/>
              <a:t>Very little data used in decision making</a:t>
            </a:r>
          </a:p>
          <a:p>
            <a:r>
              <a:rPr lang="en-US" sz="2400" dirty="0" smtClean="0"/>
              <a:t>Lacking a formal program review </a:t>
            </a:r>
          </a:p>
          <a:p>
            <a:r>
              <a:rPr lang="en-US" sz="2400" dirty="0" smtClean="0"/>
              <a:t>Perkins process separate from other operational planning processes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Revised Process </a:t>
            </a:r>
          </a:p>
          <a:p>
            <a:r>
              <a:rPr lang="en-US" sz="2400" dirty="0" smtClean="0"/>
              <a:t>Data informed decision making becoming more prevalent</a:t>
            </a:r>
          </a:p>
          <a:p>
            <a:r>
              <a:rPr lang="en-US" sz="2400" dirty="0" smtClean="0"/>
              <a:t>Formal program review in place for all programs </a:t>
            </a:r>
          </a:p>
          <a:p>
            <a:r>
              <a:rPr lang="en-US" sz="2400" dirty="0" smtClean="0"/>
              <a:t>Perkins planning process tied into college operational planning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49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Review Components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65662"/>
            <a:ext cx="8596668" cy="521326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Applicants/Enrollees/Total unduplicated student count</a:t>
            </a:r>
          </a:p>
          <a:p>
            <a:r>
              <a:rPr lang="en-US" sz="2000" dirty="0" smtClean="0"/>
              <a:t>Core indicator data</a:t>
            </a:r>
          </a:p>
          <a:p>
            <a:r>
              <a:rPr lang="en-US" sz="2000" dirty="0" smtClean="0"/>
              <a:t>Semester to semester retention rates</a:t>
            </a:r>
          </a:p>
          <a:p>
            <a:r>
              <a:rPr lang="en-US" sz="2000" dirty="0" smtClean="0"/>
              <a:t>F/T to adjunct ratio</a:t>
            </a:r>
          </a:p>
          <a:p>
            <a:r>
              <a:rPr lang="en-US" sz="2000" dirty="0" smtClean="0"/>
              <a:t>Faculty to student ratio</a:t>
            </a:r>
          </a:p>
          <a:p>
            <a:r>
              <a:rPr lang="en-US" sz="2000" dirty="0" smtClean="0"/>
              <a:t>Capacity and average class size</a:t>
            </a:r>
          </a:p>
          <a:p>
            <a:r>
              <a:rPr lang="en-US" sz="2000" dirty="0" smtClean="0"/>
              <a:t>Student placement test scores for Math and English</a:t>
            </a:r>
          </a:p>
          <a:p>
            <a:r>
              <a:rPr lang="en-US" sz="2000" dirty="0" smtClean="0"/>
              <a:t>Course success rates</a:t>
            </a:r>
          </a:p>
          <a:p>
            <a:r>
              <a:rPr lang="en-US" sz="2000" dirty="0" smtClean="0"/>
              <a:t>Awards conferred</a:t>
            </a:r>
          </a:p>
          <a:p>
            <a:r>
              <a:rPr lang="en-US" sz="2000" dirty="0" smtClean="0"/>
              <a:t>Program financial analysis, including Perkins dollars</a:t>
            </a:r>
          </a:p>
          <a:p>
            <a:r>
              <a:rPr lang="en-US" sz="2000" dirty="0" smtClean="0"/>
              <a:t>Employment forecast (Using EMSI Analyst)</a:t>
            </a:r>
          </a:p>
          <a:p>
            <a:r>
              <a:rPr lang="en-US" sz="2000" dirty="0" smtClean="0"/>
              <a:t>DACUM and gap analysis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21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19595"/>
            <a:ext cx="8596668" cy="1320800"/>
          </a:xfrm>
        </p:spPr>
        <p:txBody>
          <a:bodyPr/>
          <a:lstStyle/>
          <a:p>
            <a:r>
              <a:rPr lang="en-US" dirty="0" smtClean="0"/>
              <a:t>Data for Everyone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89413"/>
            <a:ext cx="8596668" cy="49401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For CTE Programs/Faculty</a:t>
            </a:r>
          </a:p>
          <a:p>
            <a:r>
              <a:rPr lang="en-US" sz="2400" dirty="0" smtClean="0"/>
              <a:t>Perkins kick-off meeting held each Fall semester to review core indicator requirements and definitions.</a:t>
            </a:r>
          </a:p>
          <a:p>
            <a:r>
              <a:rPr lang="en-US" sz="2400" dirty="0" smtClean="0"/>
              <a:t>All core indicator data is distributed to the entire group.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For All Programs/Faculty</a:t>
            </a:r>
          </a:p>
          <a:p>
            <a:r>
              <a:rPr lang="en-US" sz="2400" dirty="0" smtClean="0"/>
              <a:t>Faculty are expected to use student assessment data to plan initiatives and projects for the upcoming year.</a:t>
            </a:r>
          </a:p>
          <a:p>
            <a:r>
              <a:rPr lang="en-US" sz="2400" dirty="0" smtClean="0"/>
              <a:t>Programs are able to request specific data sets from IR, even if it is not their year for Program Review.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14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375" y="1470976"/>
            <a:ext cx="5626430" cy="2096509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Take a Look at 2P1 </a:t>
            </a:r>
            <a:br>
              <a:rPr lang="en-US" sz="4800" dirty="0" smtClean="0"/>
            </a:br>
            <a:r>
              <a:rPr lang="en-US" sz="4800" dirty="0" smtClean="0"/>
              <a:t>and </a:t>
            </a:r>
            <a:br>
              <a:rPr lang="en-US" sz="4800" dirty="0" smtClean="0"/>
            </a:br>
            <a:r>
              <a:rPr lang="en-US" sz="4800" dirty="0" smtClean="0"/>
              <a:t>Call Me in the Morning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597" y="3009713"/>
            <a:ext cx="6278088" cy="3130338"/>
          </a:xfrm>
        </p:spPr>
        <p:txBody>
          <a:bodyPr>
            <a:normAutofit lnSpcReduction="10000"/>
          </a:bodyPr>
          <a:lstStyle/>
          <a:p>
            <a:endParaRPr lang="en-US" sz="2800" dirty="0" smtClean="0"/>
          </a:p>
          <a:p>
            <a:pPr algn="ctr"/>
            <a:endParaRPr lang="en-US" sz="3400" dirty="0"/>
          </a:p>
          <a:p>
            <a:pPr algn="ctr"/>
            <a:r>
              <a:rPr lang="en-US" sz="4000" dirty="0" smtClean="0"/>
              <a:t>Big Data in Small Doses </a:t>
            </a:r>
          </a:p>
          <a:p>
            <a:pPr algn="ctr"/>
            <a:endParaRPr lang="en-US" sz="3400" dirty="0" smtClean="0"/>
          </a:p>
          <a:p>
            <a:pPr algn="ctr"/>
            <a:r>
              <a:rPr lang="en-US" sz="3400" dirty="0" smtClean="0"/>
              <a:t>Mott Community College</a:t>
            </a:r>
            <a:endParaRPr lang="en-US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544" y="1470976"/>
            <a:ext cx="3482210" cy="231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2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410</TotalTime>
  <Words>568</Words>
  <Application>Microsoft Office PowerPoint</Application>
  <PresentationFormat>Widescreen</PresentationFormat>
  <Paragraphs>130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Comic Sans MS</vt:lpstr>
      <vt:lpstr>Trebuchet MS</vt:lpstr>
      <vt:lpstr>Wingdings 3</vt:lpstr>
      <vt:lpstr>Facet</vt:lpstr>
      <vt:lpstr>Oakland Community College  Playing by the numbers…. Data driven decisions….  </vt:lpstr>
      <vt:lpstr>Educating the College </vt:lpstr>
      <vt:lpstr>Painting by the Numbers</vt:lpstr>
      <vt:lpstr>The Team Today</vt:lpstr>
      <vt:lpstr>Henry Ford College</vt:lpstr>
      <vt:lpstr>Perkins Processes at HFC</vt:lpstr>
      <vt:lpstr>Program Review Components </vt:lpstr>
      <vt:lpstr>Data for Everyone</vt:lpstr>
      <vt:lpstr>Take a Look at 2P1  and  Call Me in the Morning</vt:lpstr>
      <vt:lpstr>Seasonal Doses of Data  . . .               Repetition Over Time </vt:lpstr>
      <vt:lpstr>Seasonal Doses of Data  . . .               Repetition Over Time </vt:lpstr>
      <vt:lpstr>PowerPoint Presentation</vt:lpstr>
      <vt:lpstr>Kellogg Community College</vt:lpstr>
      <vt:lpstr>Perkins in Context - </vt:lpstr>
      <vt:lpstr>Annual Perkins Planning</vt:lpstr>
      <vt:lpstr>Perkins Data Cont. . . 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Doses and Diagnoses</dc:title>
  <dc:creator>Michelle Glenn</dc:creator>
  <cp:lastModifiedBy>Lori Gonko</cp:lastModifiedBy>
  <cp:revision>47</cp:revision>
  <dcterms:created xsi:type="dcterms:W3CDTF">2015-07-25T03:13:05Z</dcterms:created>
  <dcterms:modified xsi:type="dcterms:W3CDTF">2015-07-27T15:43:31Z</dcterms:modified>
</cp:coreProperties>
</file>